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Inter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635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75585E7-B1C5-99B9-3128-823204E685F6}"/>
              </a:ext>
            </a:extLst>
          </p:cNvPr>
          <p:cNvSpPr/>
          <p:nvPr/>
        </p:nvSpPr>
        <p:spPr>
          <a:xfrm>
            <a:off x="0" y="0"/>
            <a:ext cx="14630400" cy="8315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30266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Interactive India Tourism Map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958947"/>
            <a:ext cx="7556421" cy="893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Leveraging Data for Accessible and Sustainable Travel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793790" y="5192316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submission for the NASA Space Apps Challenge 2025.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0D32FBB-1612-6198-804D-0E73318A5BBC}"/>
              </a:ext>
            </a:extLst>
          </p:cNvPr>
          <p:cNvSpPr/>
          <p:nvPr/>
        </p:nvSpPr>
        <p:spPr>
          <a:xfrm>
            <a:off x="0" y="0"/>
            <a:ext cx="14630400" cy="8315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0"/>
          <p:cNvSpPr/>
          <p:nvPr/>
        </p:nvSpPr>
        <p:spPr>
          <a:xfrm>
            <a:off x="605909" y="476012"/>
            <a:ext cx="8968621" cy="454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Challenge: Engaging and Accessible Tourism Data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605909" y="1280755"/>
            <a:ext cx="7190184" cy="830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Tourism is a powerful economic and cultural driver, yet travel planning information is often fragmented and hard to navigate. We aimed to solve this by creating a unified, data-rich platform.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865584" y="2306241"/>
            <a:ext cx="6930509" cy="553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mission was to transform raw data into an intuitive, visually engaging tool for tourists, focusing on three core pillars: </a:t>
            </a: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Culture, Safety, and Sustainability.</a:t>
            </a:r>
            <a:endParaRPr lang="en-US" sz="1350" dirty="0"/>
          </a:p>
        </p:txBody>
      </p:sp>
      <p:sp>
        <p:nvSpPr>
          <p:cNvPr id="5" name="Shape 3"/>
          <p:cNvSpPr/>
          <p:nvPr/>
        </p:nvSpPr>
        <p:spPr>
          <a:xfrm>
            <a:off x="605909" y="2306241"/>
            <a:ext cx="22860" cy="553879"/>
          </a:xfrm>
          <a:prstGeom prst="rect">
            <a:avLst/>
          </a:prstGeom>
          <a:solidFill>
            <a:srgbClr val="007EBD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909" y="1319689"/>
            <a:ext cx="5806083" cy="5806083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605909" y="7515106"/>
            <a:ext cx="4357449" cy="519351"/>
          </a:xfrm>
          <a:prstGeom prst="roundRect">
            <a:avLst>
              <a:gd name="adj" fmla="val 4800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654737" y="7612499"/>
            <a:ext cx="259675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79026" y="8207573"/>
            <a:ext cx="2272189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Cultural Immersion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136475" y="7515106"/>
            <a:ext cx="4357449" cy="519351"/>
          </a:xfrm>
          <a:prstGeom prst="roundRect">
            <a:avLst>
              <a:gd name="adj" fmla="val 4800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85303" y="7612499"/>
            <a:ext cx="259675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5309592" y="8207573"/>
            <a:ext cx="2272189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Travel Safety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67042" y="7515106"/>
            <a:ext cx="4357449" cy="519351"/>
          </a:xfrm>
          <a:prstGeom prst="roundRect">
            <a:avLst>
              <a:gd name="adj" fmla="val 4800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1715869" y="7612499"/>
            <a:ext cx="259675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840158" y="8207573"/>
            <a:ext cx="2272189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Sustainable Planning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3837188-54AC-6449-D751-15486DF2C4DE}"/>
              </a:ext>
            </a:extLst>
          </p:cNvPr>
          <p:cNvSpPr/>
          <p:nvPr/>
        </p:nvSpPr>
        <p:spPr>
          <a:xfrm>
            <a:off x="0" y="0"/>
            <a:ext cx="14630400" cy="8315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0"/>
          <p:cNvSpPr/>
          <p:nvPr/>
        </p:nvSpPr>
        <p:spPr>
          <a:xfrm>
            <a:off x="793790" y="791289"/>
            <a:ext cx="8841105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We Developed: State-Level Insights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871418" y="2364105"/>
            <a:ext cx="4161234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Interactive Map Interface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93790" y="2946797"/>
            <a:ext cx="4238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clean, responsive map of India where every state boundary is clickable.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084070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4585" y="3476268"/>
            <a:ext cx="318968" cy="3986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97628" y="1840349"/>
            <a:ext cx="3572470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Cultural Information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9597628" y="2423041"/>
            <a:ext cx="42389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historical sites, local festivals, and unique regional cuisines.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084070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8797" y="3049191"/>
            <a:ext cx="318968" cy="3986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051256" y="3489008"/>
            <a:ext cx="3785354" cy="893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Top Tourist Destinations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10051256" y="4518303"/>
            <a:ext cx="3785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Curated lists of must-visit places and off-the-beaten-path locations.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084070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1041" y="4167188"/>
            <a:ext cx="318968" cy="39862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9597628" y="5584269"/>
            <a:ext cx="3781901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Safety and Crime Rates</a:t>
            </a:r>
            <a:endParaRPr lang="en-US" sz="2800" dirty="0"/>
          </a:p>
        </p:txBody>
      </p:sp>
      <p:sp>
        <p:nvSpPr>
          <p:cNvPr id="16" name="Text 8"/>
          <p:cNvSpPr/>
          <p:nvPr/>
        </p:nvSpPr>
        <p:spPr>
          <a:xfrm>
            <a:off x="9597628" y="6166961"/>
            <a:ext cx="42389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Data-driven insights on safety metrics to help tourists make informed choices.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084070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18797" y="5285184"/>
            <a:ext cx="318968" cy="398621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1460183" y="5060394"/>
            <a:ext cx="3572470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Best Time to Visit</a:t>
            </a:r>
            <a:endParaRPr lang="en-US" sz="2800" dirty="0"/>
          </a:p>
        </p:txBody>
      </p:sp>
      <p:sp>
        <p:nvSpPr>
          <p:cNvPr id="20" name="Text 10"/>
          <p:cNvSpPr/>
          <p:nvPr/>
        </p:nvSpPr>
        <p:spPr>
          <a:xfrm>
            <a:off x="793790" y="5643086"/>
            <a:ext cx="4238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Seasonal weather patterns and optimal travel windows for each region.</a:t>
            </a:r>
            <a:endParaRPr lang="en-US" sz="1750" dirty="0"/>
          </a:p>
        </p:txBody>
      </p:sp>
      <p:pic>
        <p:nvPicPr>
          <p:cNvPr id="21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32653" y="2084070"/>
            <a:ext cx="4564975" cy="4564975"/>
          </a:xfrm>
          <a:prstGeom prst="rect">
            <a:avLst/>
          </a:prstGeom>
        </p:spPr>
      </p:pic>
      <p:pic>
        <p:nvPicPr>
          <p:cNvPr id="22" name="Image 9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04585" y="4858107"/>
            <a:ext cx="318968" cy="398621"/>
          </a:xfrm>
          <a:prstGeom prst="rect">
            <a:avLst/>
          </a:prstGeom>
        </p:spPr>
      </p:pic>
      <p:sp>
        <p:nvSpPr>
          <p:cNvPr id="23" name="Text 11"/>
          <p:cNvSpPr/>
          <p:nvPr/>
        </p:nvSpPr>
        <p:spPr>
          <a:xfrm>
            <a:off x="793790" y="7147917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Upon selection, users receive a comprehensive overview, blending travel tips with critical data points.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24E2F26-6A07-8C53-936F-06FD2507E33E}"/>
              </a:ext>
            </a:extLst>
          </p:cNvPr>
          <p:cNvSpPr/>
          <p:nvPr/>
        </p:nvSpPr>
        <p:spPr>
          <a:xfrm>
            <a:off x="0" y="0"/>
            <a:ext cx="14630400" cy="8315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1008" y="530066"/>
            <a:ext cx="5883473" cy="506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How It Works: Technology Stack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6161008" y="1252895"/>
            <a:ext cx="779478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platform is built on modern, performant web technologies to ensure a seamless user experience across all devices.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377821" y="2086451"/>
            <a:ext cx="22860" cy="5615345"/>
          </a:xfrm>
          <a:prstGeom prst="roundRect">
            <a:avLst>
              <a:gd name="adj" fmla="val 354151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6571774" y="2291834"/>
            <a:ext cx="578168" cy="22860"/>
          </a:xfrm>
          <a:prstGeom prst="roundRect">
            <a:avLst>
              <a:gd name="adj" fmla="val 354151"/>
            </a:avLst>
          </a:prstGeom>
          <a:solidFill>
            <a:srgbClr val="B2D4E5"/>
          </a:solidFill>
          <a:ln/>
        </p:spPr>
      </p:sp>
      <p:sp>
        <p:nvSpPr>
          <p:cNvPr id="7" name="Shape 4"/>
          <p:cNvSpPr/>
          <p:nvPr/>
        </p:nvSpPr>
        <p:spPr>
          <a:xfrm>
            <a:off x="6161008" y="2086451"/>
            <a:ext cx="433626" cy="433626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226076" y="2113538"/>
            <a:ext cx="303490" cy="379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7341632" y="2152650"/>
            <a:ext cx="252995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 Foundation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7341632" y="2584490"/>
            <a:ext cx="661416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 &amp; Vite: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Used for rapid development, component-based architecture, and highly responsive rendering.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571774" y="3792022"/>
            <a:ext cx="578168" cy="22860"/>
          </a:xfrm>
          <a:prstGeom prst="roundRect">
            <a:avLst>
              <a:gd name="adj" fmla="val 354151"/>
            </a:avLst>
          </a:prstGeom>
          <a:solidFill>
            <a:srgbClr val="B2D4E5"/>
          </a:solidFill>
          <a:ln/>
        </p:spPr>
      </p:sp>
      <p:sp>
        <p:nvSpPr>
          <p:cNvPr id="12" name="Shape 9"/>
          <p:cNvSpPr/>
          <p:nvPr/>
        </p:nvSpPr>
        <p:spPr>
          <a:xfrm>
            <a:off x="6161008" y="3586639"/>
            <a:ext cx="433626" cy="433626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26076" y="3613725"/>
            <a:ext cx="303490" cy="379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7341632" y="3652838"/>
            <a:ext cx="252995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Seamless Navigation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341632" y="4084677"/>
            <a:ext cx="661416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 Router: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Enables smooth, single-page application experience when moving between the main map and state detail pages.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6571774" y="5292209"/>
            <a:ext cx="578168" cy="22860"/>
          </a:xfrm>
          <a:prstGeom prst="roundRect">
            <a:avLst>
              <a:gd name="adj" fmla="val 354151"/>
            </a:avLst>
          </a:prstGeom>
          <a:solidFill>
            <a:srgbClr val="B2D4E5"/>
          </a:solidFill>
          <a:ln/>
        </p:spPr>
      </p:sp>
      <p:sp>
        <p:nvSpPr>
          <p:cNvPr id="17" name="Shape 14"/>
          <p:cNvSpPr/>
          <p:nvPr/>
        </p:nvSpPr>
        <p:spPr>
          <a:xfrm>
            <a:off x="6161008" y="5086826"/>
            <a:ext cx="433626" cy="433626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226076" y="5113913"/>
            <a:ext cx="303490" cy="379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7341632" y="5153025"/>
            <a:ext cx="252995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Structure</a:t>
            </a:r>
            <a:endParaRPr lang="en-US" sz="1950" dirty="0"/>
          </a:p>
        </p:txBody>
      </p:sp>
      <p:sp>
        <p:nvSpPr>
          <p:cNvPr id="20" name="Text 17"/>
          <p:cNvSpPr/>
          <p:nvPr/>
        </p:nvSpPr>
        <p:spPr>
          <a:xfrm>
            <a:off x="7341632" y="5584865"/>
            <a:ext cx="661416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 Database: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lightweight, easily maintainable structure containing all information for Indian states, locations, and statistics.</a:t>
            </a:r>
            <a:endParaRPr lang="en-US" sz="1500" dirty="0"/>
          </a:p>
        </p:txBody>
      </p:sp>
      <p:sp>
        <p:nvSpPr>
          <p:cNvPr id="21" name="Shape 18"/>
          <p:cNvSpPr/>
          <p:nvPr/>
        </p:nvSpPr>
        <p:spPr>
          <a:xfrm>
            <a:off x="6571774" y="6792397"/>
            <a:ext cx="578168" cy="22860"/>
          </a:xfrm>
          <a:prstGeom prst="roundRect">
            <a:avLst>
              <a:gd name="adj" fmla="val 354151"/>
            </a:avLst>
          </a:prstGeom>
          <a:solidFill>
            <a:srgbClr val="B2D4E5"/>
          </a:solidFill>
          <a:ln/>
        </p:spPr>
      </p:sp>
      <p:sp>
        <p:nvSpPr>
          <p:cNvPr id="22" name="Shape 19"/>
          <p:cNvSpPr/>
          <p:nvPr/>
        </p:nvSpPr>
        <p:spPr>
          <a:xfrm>
            <a:off x="6161008" y="6587014"/>
            <a:ext cx="433626" cy="433626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6226076" y="6614100"/>
            <a:ext cx="303490" cy="379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350" dirty="0"/>
          </a:p>
        </p:txBody>
      </p:sp>
      <p:sp>
        <p:nvSpPr>
          <p:cNvPr id="24" name="Text 21"/>
          <p:cNvSpPr/>
          <p:nvPr/>
        </p:nvSpPr>
        <p:spPr>
          <a:xfrm>
            <a:off x="7341632" y="6653213"/>
            <a:ext cx="252995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Interaction</a:t>
            </a:r>
            <a:endParaRPr lang="en-US" sz="1950" dirty="0"/>
          </a:p>
        </p:txBody>
      </p:sp>
      <p:sp>
        <p:nvSpPr>
          <p:cNvPr id="25" name="Text 22"/>
          <p:cNvSpPr/>
          <p:nvPr/>
        </p:nvSpPr>
        <p:spPr>
          <a:xfrm>
            <a:off x="7341632" y="7085052"/>
            <a:ext cx="661416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click on a state map graphic which triggers a data fetch and display of state-specific travel insights.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27DAFFB-B926-5885-CC58-A9932EDABBB9}"/>
              </a:ext>
            </a:extLst>
          </p:cNvPr>
          <p:cNvSpPr/>
          <p:nvPr/>
        </p:nvSpPr>
        <p:spPr>
          <a:xfrm>
            <a:off x="0" y="0"/>
            <a:ext cx="14630400" cy="8315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0"/>
          <p:cNvSpPr/>
          <p:nvPr/>
        </p:nvSpPr>
        <p:spPr>
          <a:xfrm>
            <a:off x="793790" y="1290876"/>
            <a:ext cx="6723698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Impact: Fostering Better Travel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793790" y="2339935"/>
            <a:ext cx="6407944" cy="2185988"/>
          </a:xfrm>
          <a:prstGeom prst="roundRect">
            <a:avLst>
              <a:gd name="adj" fmla="val 669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2D4E5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339935"/>
            <a:ext cx="121920" cy="2185988"/>
          </a:xfrm>
          <a:prstGeom prst="roundRect">
            <a:avLst>
              <a:gd name="adj" fmla="val 78139"/>
            </a:avLst>
          </a:prstGeom>
          <a:solidFill>
            <a:srgbClr val="007EBD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597229"/>
            <a:ext cx="5647492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Interactive &amp; Engaging Experience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1142524" y="3179921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Transforms static, overwhelming data tables into a visually appealing and intuitive map interface, boosting user retention.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339935"/>
            <a:ext cx="6408063" cy="2185988"/>
          </a:xfrm>
          <a:prstGeom prst="roundRect">
            <a:avLst>
              <a:gd name="adj" fmla="val 669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2D4E5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339935"/>
            <a:ext cx="121920" cy="2185988"/>
          </a:xfrm>
          <a:prstGeom prst="roundRect">
            <a:avLst>
              <a:gd name="adj" fmla="val 78139"/>
            </a:avLst>
          </a:prstGeom>
          <a:solidFill>
            <a:srgbClr val="007EBD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597229"/>
            <a:ext cx="4659868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Promotes Cultural Exchange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7777282" y="3179921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Highlights the diversity and richness of India's culture, driving conscious and respectful travel planning.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752737"/>
            <a:ext cx="6407944" cy="2185988"/>
          </a:xfrm>
          <a:prstGeom prst="roundRect">
            <a:avLst>
              <a:gd name="adj" fmla="val 669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2D4E5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752737"/>
            <a:ext cx="121920" cy="2185988"/>
          </a:xfrm>
          <a:prstGeom prst="roundRect">
            <a:avLst>
              <a:gd name="adj" fmla="val 78139"/>
            </a:avLst>
          </a:prstGeom>
          <a:solidFill>
            <a:srgbClr val="007EBD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5010031"/>
            <a:ext cx="4498062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Empowers Safe Exploration</a:t>
            </a:r>
            <a:endParaRPr lang="en-US" sz="2800" dirty="0"/>
          </a:p>
        </p:txBody>
      </p:sp>
      <p:sp>
        <p:nvSpPr>
          <p:cNvPr id="14" name="Text 12"/>
          <p:cNvSpPr/>
          <p:nvPr/>
        </p:nvSpPr>
        <p:spPr>
          <a:xfrm>
            <a:off x="1142524" y="5592723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Integrating real-time and historical crime data helps travelers assess risks and choose safer routes and destinations.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752737"/>
            <a:ext cx="6408063" cy="2185988"/>
          </a:xfrm>
          <a:prstGeom prst="roundRect">
            <a:avLst>
              <a:gd name="adj" fmla="val 669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2D4E5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752737"/>
            <a:ext cx="121920" cy="2185988"/>
          </a:xfrm>
          <a:prstGeom prst="roundRect">
            <a:avLst>
              <a:gd name="adj" fmla="val 78139"/>
            </a:avLst>
          </a:prstGeom>
          <a:solidFill>
            <a:srgbClr val="007EBD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5010031"/>
            <a:ext cx="4804172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Supports Informed Decisions</a:t>
            </a:r>
            <a:endParaRPr lang="en-US" sz="2800" dirty="0"/>
          </a:p>
        </p:txBody>
      </p:sp>
      <p:sp>
        <p:nvSpPr>
          <p:cNvPr id="18" name="Text 16"/>
          <p:cNvSpPr/>
          <p:nvPr/>
        </p:nvSpPr>
        <p:spPr>
          <a:xfrm>
            <a:off x="7777282" y="559272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centralizing key information, we make travel planning efficient, responsible, and sustainable.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DD8A6A4-2832-E629-7BE9-DCB03FBB98BD}"/>
              </a:ext>
            </a:extLst>
          </p:cNvPr>
          <p:cNvSpPr/>
          <p:nvPr/>
        </p:nvSpPr>
        <p:spPr>
          <a:xfrm>
            <a:off x="0" y="0"/>
            <a:ext cx="14630400" cy="8315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0"/>
          <p:cNvSpPr/>
          <p:nvPr/>
        </p:nvSpPr>
        <p:spPr>
          <a:xfrm>
            <a:off x="793790" y="1592818"/>
            <a:ext cx="7825740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 Showcase: Map &amp; Detail View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739" y="2787848"/>
            <a:ext cx="3980736" cy="2721888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5926" y="2787848"/>
            <a:ext cx="3980736" cy="27218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91085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two key views: the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Homepage Map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high-level selection, and the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State Detail Page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providing actionable travel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93628521-879D-F4F7-48C6-E0A8D0F4E21A}"/>
              </a:ext>
            </a:extLst>
          </p:cNvPr>
          <p:cNvSpPr/>
          <p:nvPr/>
        </p:nvSpPr>
        <p:spPr>
          <a:xfrm>
            <a:off x="0" y="0"/>
            <a:ext cx="14630400" cy="8315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3154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00729" y="3688377"/>
            <a:ext cx="6823948" cy="8528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700"/>
              </a:lnSpc>
              <a:buNone/>
            </a:pPr>
            <a:r>
              <a:rPr lang="en-US" sz="53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You!</a:t>
            </a:r>
            <a:endParaRPr lang="en-US" sz="5350" dirty="0"/>
          </a:p>
        </p:txBody>
      </p:sp>
      <p:sp>
        <p:nvSpPr>
          <p:cNvPr id="4" name="Text 1"/>
          <p:cNvSpPr/>
          <p:nvPr/>
        </p:nvSpPr>
        <p:spPr>
          <a:xfrm>
            <a:off x="659249" y="1653421"/>
            <a:ext cx="7825502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are proud to present our solution for the NASA Space Apps Challenge 2025.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59249" y="2354937"/>
            <a:ext cx="3223617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659249" y="2239030"/>
            <a:ext cx="3682960" cy="602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welcome your feedback and questions!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461</Words>
  <Application>Microsoft Office PowerPoint</Application>
  <PresentationFormat>Custom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Inter</vt:lpstr>
      <vt:lpstr>Petrona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Samjo Saji</cp:lastModifiedBy>
  <cp:revision>2</cp:revision>
  <dcterms:created xsi:type="dcterms:W3CDTF">2025-10-05T12:15:16Z</dcterms:created>
  <dcterms:modified xsi:type="dcterms:W3CDTF">2025-10-05T12:24:05Z</dcterms:modified>
</cp:coreProperties>
</file>